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8288000" cy="10287000"/>
  <p:notesSz cx="6858000" cy="9144000"/>
  <p:embeddedFontLst>
    <p:embeddedFont>
      <p:font typeface="Baskerville Display PT" charset="1" panose="02030602080406020203"/>
      <p:regular r:id="rId27"/>
    </p:embeddedFont>
    <p:embeddedFont>
      <p:font typeface="Inter" charset="1" panose="020B0502030000000004"/>
      <p:regular r:id="rId28"/>
    </p:embeddedFont>
    <p:embeddedFont>
      <p:font typeface="Inter Bold" charset="1" panose="020B0802030000000004"/>
      <p:regular r:id="rId29"/>
    </p:embeddedFont>
    <p:embeddedFont>
      <p:font typeface="Baskerville Display PT Bold" charset="1" panose="02030702080406020203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21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23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2.png" Type="http://schemas.openxmlformats.org/officeDocument/2006/relationships/image"/><Relationship Id="rId4" Target="../media/image26.png" Type="http://schemas.openxmlformats.org/officeDocument/2006/relationships/image"/><Relationship Id="rId5" Target="../media/image27.png" Type="http://schemas.openxmlformats.org/officeDocument/2006/relationships/image"/><Relationship Id="rId6" Target="../media/image28.svg" Type="http://schemas.openxmlformats.org/officeDocument/2006/relationships/image"/><Relationship Id="rId7" Target="https://www.canva.com/design/DAG6NKQFnLQ/F4oz_wsIcf5xlkFAmdm3xQ/view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16678" y="8154288"/>
            <a:ext cx="3254644" cy="872183"/>
            <a:chOff x="0" y="0"/>
            <a:chExt cx="4339525" cy="1162911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5371" t="67730" r="0" b="6911"/>
            <a:stretch>
              <a:fillRect/>
            </a:stretch>
          </p:blipFill>
          <p:spPr>
            <a:xfrm flipH="false" flipV="false">
              <a:off x="0" y="0"/>
              <a:ext cx="4339525" cy="1162911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6324503" y="-362352"/>
            <a:ext cx="5246370" cy="5246370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496" t="0" r="-2496" b="-4993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112053" y="1665234"/>
            <a:ext cx="8063893" cy="4031947"/>
          </a:xfrm>
          <a:custGeom>
            <a:avLst/>
            <a:gdLst/>
            <a:ahLst/>
            <a:cxnLst/>
            <a:rect r="r" b="b" t="t" l="l"/>
            <a:pathLst>
              <a:path h="4031947" w="8063893">
                <a:moveTo>
                  <a:pt x="0" y="0"/>
                </a:moveTo>
                <a:lnTo>
                  <a:pt x="8063894" y="0"/>
                </a:lnTo>
                <a:lnTo>
                  <a:pt x="8063894" y="4031947"/>
                </a:lnTo>
                <a:lnTo>
                  <a:pt x="0" y="40319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231790" y="4487903"/>
            <a:ext cx="7824419" cy="1177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29"/>
              </a:lnSpc>
            </a:pPr>
            <a:r>
              <a:rPr lang="en-US" sz="6878" spc="1375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PÉČE O PLEŤ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510041" y="6268681"/>
            <a:ext cx="12875294" cy="1254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06"/>
              </a:lnSpc>
            </a:pPr>
            <a:r>
              <a:rPr lang="en-US" sz="2361" spc="472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E-BOOK: JAK DOSÁHNOUT ZDRAVÉ A KRÁSNÉ PLETI DÍKY SPRÁVNÉ RUTINĚ</a:t>
            </a:r>
          </a:p>
          <a:p>
            <a:pPr algn="ctr">
              <a:lnSpc>
                <a:spcPts val="3306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982366" y="3634861"/>
            <a:ext cx="582711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Typ pleti, jak poznat svojí pleť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646482" y="3492605"/>
            <a:ext cx="1135110" cy="929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93"/>
              </a:lnSpc>
            </a:pPr>
            <a:r>
              <a:rPr lang="en-US" sz="5423">
                <a:solidFill>
                  <a:srgbClr val="504C44">
                    <a:alpha val="19608"/>
                  </a:srgbClr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982366" y="4844794"/>
            <a:ext cx="582711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Proč je důležité dodržovat pleťovou rutinu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646482" y="4702537"/>
            <a:ext cx="1135110" cy="929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93"/>
              </a:lnSpc>
            </a:pPr>
            <a:r>
              <a:rPr lang="en-US" sz="5423">
                <a:solidFill>
                  <a:srgbClr val="504C44">
                    <a:alpha val="19608"/>
                  </a:srgbClr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46482" y="5915387"/>
            <a:ext cx="1135110" cy="929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93"/>
              </a:lnSpc>
            </a:pPr>
            <a:r>
              <a:rPr lang="en-US" sz="5423">
                <a:solidFill>
                  <a:srgbClr val="504C44">
                    <a:alpha val="19608"/>
                  </a:srgbClr>
                </a:solidFill>
                <a:latin typeface="Inter"/>
                <a:ea typeface="Inter"/>
                <a:cs typeface="Inter"/>
                <a:sym typeface="Inter"/>
              </a:rPr>
              <a:t>03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46482" y="7128237"/>
            <a:ext cx="1135110" cy="929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93"/>
              </a:lnSpc>
            </a:pPr>
            <a:r>
              <a:rPr lang="en-US" sz="5423">
                <a:solidFill>
                  <a:srgbClr val="504C44">
                    <a:alpha val="19608"/>
                  </a:srgbClr>
                </a:solidFill>
                <a:latin typeface="Inter"/>
                <a:ea typeface="Inter"/>
                <a:cs typeface="Inter"/>
                <a:sym typeface="Inter"/>
              </a:rPr>
              <a:t>04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21981" y="2163050"/>
            <a:ext cx="9244012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ÚVOD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534392" y="4945063"/>
            <a:ext cx="582711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Ranní péče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046075" y="3492605"/>
            <a:ext cx="1135110" cy="929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93"/>
              </a:lnSpc>
            </a:pPr>
            <a:r>
              <a:rPr lang="en-US" sz="5423">
                <a:solidFill>
                  <a:srgbClr val="504C44">
                    <a:alpha val="19608"/>
                  </a:srgbClr>
                </a:solidFill>
                <a:latin typeface="Inter"/>
                <a:ea typeface="Inter"/>
                <a:cs typeface="Inter"/>
                <a:sym typeface="Inter"/>
              </a:rPr>
              <a:t>05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534392" y="6051293"/>
            <a:ext cx="582711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Večerní péče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046075" y="4702537"/>
            <a:ext cx="1135110" cy="929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93"/>
              </a:lnSpc>
            </a:pPr>
            <a:r>
              <a:rPr lang="en-US" sz="5423">
                <a:solidFill>
                  <a:srgbClr val="504C44">
                    <a:alpha val="19608"/>
                  </a:srgbClr>
                </a:solidFill>
                <a:latin typeface="Inter"/>
                <a:ea typeface="Inter"/>
                <a:cs typeface="Inter"/>
                <a:sym typeface="Inter"/>
              </a:rPr>
              <a:t>06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432186" y="7295894"/>
            <a:ext cx="582711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Zajímavosti v péči o pleť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046075" y="5915387"/>
            <a:ext cx="1135110" cy="929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93"/>
              </a:lnSpc>
            </a:pPr>
            <a:r>
              <a:rPr lang="en-US" sz="5423">
                <a:solidFill>
                  <a:srgbClr val="504C44">
                    <a:alpha val="19608"/>
                  </a:srgbClr>
                </a:solidFill>
                <a:latin typeface="Inter"/>
                <a:ea typeface="Inter"/>
                <a:cs typeface="Inter"/>
                <a:sym typeface="Inter"/>
              </a:rPr>
              <a:t>07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046075" y="7128237"/>
            <a:ext cx="1135110" cy="929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93"/>
              </a:lnSpc>
            </a:pPr>
            <a:r>
              <a:rPr lang="en-US" sz="5423">
                <a:solidFill>
                  <a:srgbClr val="504C44">
                    <a:alpha val="19608"/>
                  </a:srgbClr>
                </a:solidFill>
                <a:latin typeface="Inter"/>
                <a:ea typeface="Inter"/>
                <a:cs typeface="Inter"/>
                <a:sym typeface="Inter"/>
              </a:rPr>
              <a:t>08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982366" y="6051293"/>
            <a:ext cx="582711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Čištění pleti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982366" y="7295894"/>
            <a:ext cx="582711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Standardní péče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534392" y="3660261"/>
            <a:ext cx="582711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Intenzivní péče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005943" y="2530987"/>
            <a:ext cx="5224007" cy="5225027"/>
            <a:chOff x="0" y="0"/>
            <a:chExt cx="6965342" cy="6966702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9992" r="0" b="9992"/>
            <a:stretch>
              <a:fillRect/>
            </a:stretch>
          </p:blipFill>
          <p:spPr>
            <a:xfrm flipH="false" flipV="false">
              <a:off x="0" y="0"/>
              <a:ext cx="6965342" cy="6966702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7790194" y="2433368"/>
            <a:ext cx="1809169" cy="957882"/>
            <a:chOff x="0" y="0"/>
            <a:chExt cx="476489" cy="25228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76489" cy="252282"/>
            </a:xfrm>
            <a:custGeom>
              <a:avLst/>
              <a:gdLst/>
              <a:ahLst/>
              <a:cxnLst/>
              <a:rect r="r" b="b" t="t" l="l"/>
              <a:pathLst>
                <a:path h="252282" w="476489">
                  <a:moveTo>
                    <a:pt x="0" y="0"/>
                  </a:moveTo>
                  <a:lnTo>
                    <a:pt x="476489" y="0"/>
                  </a:lnTo>
                  <a:lnTo>
                    <a:pt x="476489" y="252282"/>
                  </a:lnTo>
                  <a:lnTo>
                    <a:pt x="0" y="252282"/>
                  </a:lnTo>
                  <a:close/>
                </a:path>
              </a:pathLst>
            </a:custGeom>
            <a:solidFill>
              <a:srgbClr val="504C44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476489" cy="2999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Mastná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3057930" y="2345262"/>
            <a:ext cx="1809169" cy="957882"/>
            <a:chOff x="0" y="0"/>
            <a:chExt cx="476489" cy="25228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76489" cy="252282"/>
            </a:xfrm>
            <a:custGeom>
              <a:avLst/>
              <a:gdLst/>
              <a:ahLst/>
              <a:cxnLst/>
              <a:rect r="r" b="b" t="t" l="l"/>
              <a:pathLst>
                <a:path h="252282" w="476489">
                  <a:moveTo>
                    <a:pt x="0" y="0"/>
                  </a:moveTo>
                  <a:lnTo>
                    <a:pt x="476489" y="0"/>
                  </a:lnTo>
                  <a:lnTo>
                    <a:pt x="476489" y="252282"/>
                  </a:lnTo>
                  <a:lnTo>
                    <a:pt x="0" y="252282"/>
                  </a:lnTo>
                  <a:close/>
                </a:path>
              </a:pathLst>
            </a:custGeom>
            <a:solidFill>
              <a:srgbClr val="504C44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476489" cy="2999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Normální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790194" y="6326025"/>
            <a:ext cx="1809169" cy="957882"/>
            <a:chOff x="0" y="0"/>
            <a:chExt cx="476489" cy="25228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76489" cy="252282"/>
            </a:xfrm>
            <a:custGeom>
              <a:avLst/>
              <a:gdLst/>
              <a:ahLst/>
              <a:cxnLst/>
              <a:rect r="r" b="b" t="t" l="l"/>
              <a:pathLst>
                <a:path h="252282" w="476489">
                  <a:moveTo>
                    <a:pt x="0" y="0"/>
                  </a:moveTo>
                  <a:lnTo>
                    <a:pt x="476489" y="0"/>
                  </a:lnTo>
                  <a:lnTo>
                    <a:pt x="476489" y="252282"/>
                  </a:lnTo>
                  <a:lnTo>
                    <a:pt x="0" y="252282"/>
                  </a:lnTo>
                  <a:close/>
                </a:path>
              </a:pathLst>
            </a:custGeom>
            <a:solidFill>
              <a:srgbClr val="504C44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476489" cy="2999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Smíšená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2902947" y="6326025"/>
            <a:ext cx="1809169" cy="957882"/>
            <a:chOff x="0" y="0"/>
            <a:chExt cx="476489" cy="25228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76489" cy="252282"/>
            </a:xfrm>
            <a:custGeom>
              <a:avLst/>
              <a:gdLst/>
              <a:ahLst/>
              <a:cxnLst/>
              <a:rect r="r" b="b" t="t" l="l"/>
              <a:pathLst>
                <a:path h="252282" w="476489">
                  <a:moveTo>
                    <a:pt x="0" y="0"/>
                  </a:moveTo>
                  <a:lnTo>
                    <a:pt x="476489" y="0"/>
                  </a:lnTo>
                  <a:lnTo>
                    <a:pt x="476489" y="252282"/>
                  </a:lnTo>
                  <a:lnTo>
                    <a:pt x="0" y="252282"/>
                  </a:lnTo>
                  <a:close/>
                </a:path>
              </a:pathLst>
            </a:custGeom>
            <a:solidFill>
              <a:srgbClr val="504C44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476489" cy="2999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Suchá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8711752" y="1521702"/>
            <a:ext cx="6000364" cy="745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4399" spc="87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TYPY PLETI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711570" y="1162927"/>
            <a:ext cx="600036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JAK POZNAT ?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703270" y="3509800"/>
            <a:ext cx="4017693" cy="246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Vyvážená produkce mazu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Hladká a jemná textrura bez výrazných problémů (suchost, mastnota a akné)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Hladká a jemná textura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Mírná potřeba hydratace a ochrany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703270" y="7358883"/>
            <a:ext cx="4172676" cy="246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Nedostatek mazu → pnutí a šupinky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Často citlivá a podrážděná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Sklon k jemným vráskám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Potřebuje intenzivní hydrataci a výživu</a:t>
            </a: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7555231" y="7387458"/>
            <a:ext cx="4088263" cy="2111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Mastná T-zóna (čelo, nos, brada) a sušší tváře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Kombinace suchých a mastných oblastí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Vyžaduje vyváženou péči (hydrataci a kontrolu mazu)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555231" y="3509800"/>
            <a:ext cx="4088263" cy="281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Zvýšená produkce kožního mazu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Lesklá pleť a rozšířené póry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Sklon k akné a černým tečkám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Potřebuje lehkou, nemastnou hydrataci a pravidelné čištění</a:t>
            </a:r>
          </a:p>
          <a:p>
            <a:pPr algn="just">
              <a:lnSpc>
                <a:spcPts val="2800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781701" y="1028700"/>
            <a:ext cx="6513829" cy="5088095"/>
            <a:chOff x="0" y="0"/>
            <a:chExt cx="1715576" cy="13400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15576" cy="1340075"/>
            </a:xfrm>
            <a:custGeom>
              <a:avLst/>
              <a:gdLst/>
              <a:ahLst/>
              <a:cxnLst/>
              <a:rect r="r" b="b" t="t" l="l"/>
              <a:pathLst>
                <a:path h="1340075" w="1715576">
                  <a:moveTo>
                    <a:pt x="0" y="0"/>
                  </a:moveTo>
                  <a:lnTo>
                    <a:pt x="1715576" y="0"/>
                  </a:lnTo>
                  <a:lnTo>
                    <a:pt x="1715576" y="1340075"/>
                  </a:lnTo>
                  <a:lnTo>
                    <a:pt x="0" y="1340075"/>
                  </a:lnTo>
                  <a:close/>
                </a:path>
              </a:pathLst>
            </a:custGeom>
            <a:solidFill>
              <a:srgbClr val="F1EDE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715576" cy="1387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304169" y="962025"/>
            <a:ext cx="11230268" cy="137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PROČ JE DŮLEŽITÉ DODRŽOVAT PLEŤOVOU RUTINU?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006759" y="2336800"/>
            <a:ext cx="5810859" cy="3653589"/>
            <a:chOff x="0" y="0"/>
            <a:chExt cx="7747813" cy="4871452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2"/>
            <a:srcRect l="0" t="24849" r="0" b="24849"/>
            <a:stretch>
              <a:fillRect/>
            </a:stretch>
          </p:blipFill>
          <p:spPr>
            <a:xfrm flipH="false" flipV="false">
              <a:off x="0" y="0"/>
              <a:ext cx="7747813" cy="4871452"/>
            </a:xfrm>
            <a:prstGeom prst="rect">
              <a:avLst/>
            </a:prstGeom>
          </p:spPr>
        </p:pic>
      </p:grpSp>
      <p:sp>
        <p:nvSpPr>
          <p:cNvPr name="TextBox 8" id="8"/>
          <p:cNvSpPr txBox="true"/>
          <p:nvPr/>
        </p:nvSpPr>
        <p:spPr>
          <a:xfrm rot="0">
            <a:off x="9502174" y="1813798"/>
            <a:ext cx="7273083" cy="140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„Kolikrát už ses přistihla, že jsi šla spát bez odlíčení, nebo že jsi ráno jen opláchla obličej vodou a vyběhla ven? A pak ses divila, proč pleť nevypadá svěže, začínají se objevovat vrásky nebo nepříjemné pupínky…“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04169" y="6645750"/>
            <a:ext cx="15303843" cy="316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Čistá pleť =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zdravá pleť – Denně se na pokožce usazují nečistoty, maz a zbytky make-upu. Pokud je neodstraníš, mohou ucpat póry a způsobit pupínky nebo nerovnoměrný tón pleti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Hydratace a výživa –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Pleť potřebuje vodu a živiny stejně jako tělo. Správná péče ji chrání před vysoušením, podrážděním a předčasnými vráskami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Ochrana před škodlivými vlivy –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Slunce, znečištěné ovzduší nebo modré světlo z obrazovek pokožku oslabují. SPF a antioxidanty jí pomáhají chránit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Pocit sebevědomí –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Když se o pleť pravidelně staráš, odmění se ti svěžím a zdravým vzhledem. Krásná pleť znamená i méně make-upu a více sebevědomí</a:t>
            </a: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9502174" y="3665259"/>
            <a:ext cx="7273083" cy="2111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Příklad ze salonu: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Klientka, která ke mně chodila pravidelně na kosmetiku, ale doma pleťovou rutinu moc neřešila. Společně jsme nastavily péči a po pár týdnech mi sama řekla: „Nikdy bych nevěřila, jak moc se péče projeví. Mám teď rozjasněnou pleť a ráno už se nemusím tolik líčit.“ A to je přesně ono – pravidelnost dělá zázraky.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12743" y="6212045"/>
            <a:ext cx="13420695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b="true" sz="2799" spc="559">
                <a:solidFill>
                  <a:srgbClr val="504C44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CO SE STANE, KDYŽ SE O PLEŤ STARÁŠ SPRÁVNĚ?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89861" y="1124103"/>
            <a:ext cx="11397298" cy="8229600"/>
            <a:chOff x="0" y="0"/>
            <a:chExt cx="3001758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1757" cy="2167467"/>
            </a:xfrm>
            <a:custGeom>
              <a:avLst/>
              <a:gdLst/>
              <a:ahLst/>
              <a:cxnLst/>
              <a:rect r="r" b="b" t="t" l="l"/>
              <a:pathLst>
                <a:path h="2167467" w="3001757">
                  <a:moveTo>
                    <a:pt x="0" y="0"/>
                  </a:moveTo>
                  <a:lnTo>
                    <a:pt x="3001757" y="0"/>
                  </a:lnTo>
                  <a:lnTo>
                    <a:pt x="300175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CEDE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3001758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744417" y="2013111"/>
            <a:ext cx="4621958" cy="4831460"/>
            <a:chOff x="0" y="0"/>
            <a:chExt cx="6162611" cy="6441946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14180" r="0" b="14180"/>
            <a:stretch>
              <a:fillRect/>
            </a:stretch>
          </p:blipFill>
          <p:spPr>
            <a:xfrm flipH="false" flipV="false">
              <a:off x="0" y="0"/>
              <a:ext cx="6162611" cy="6441946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2259971" y="1644811"/>
            <a:ext cx="541986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ČIŠTĚNÍ PLETI-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47721" y="2422678"/>
            <a:ext cx="8528460" cy="281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Produkt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: Jemný čisticí mléko/gel/pěna/emulze podle typu pleti</a:t>
            </a: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Množství: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Velikost fazole</a:t>
            </a: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Jak aplikovat: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Navlhči pleť vlažnou vodou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Jemně vmasíruj produkt krouživými pohyby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Opláchni vlažnou vodou či stáhnout jemným mokrým ručníčkem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Proč: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Odstraní nečistoty, maz a připraví pleť na další kroky.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051310" y="1814674"/>
            <a:ext cx="332487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základ zdravé pleti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847721" y="6243403"/>
            <a:ext cx="8528460" cy="281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Produkt: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Pleťové tonikum, květinová voda</a:t>
            </a: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Množství: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3–5 střiků</a:t>
            </a: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Jak aplikovat: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Nanést na vatový tamponek nebo do dlaní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Jemně stáhnout tamponkem či vklepat do pleti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Proč: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Obnovuje pH pleti, dočišťuje a pomáhá lépe vstřebávat aktivní látky.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289861" y="5496583"/>
            <a:ext cx="541986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TONIZACE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89861" y="1124103"/>
            <a:ext cx="11397298" cy="8229600"/>
            <a:chOff x="0" y="0"/>
            <a:chExt cx="3001758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1757" cy="2167467"/>
            </a:xfrm>
            <a:custGeom>
              <a:avLst/>
              <a:gdLst/>
              <a:ahLst/>
              <a:cxnLst/>
              <a:rect r="r" b="b" t="t" l="l"/>
              <a:pathLst>
                <a:path h="2167467" w="3001757">
                  <a:moveTo>
                    <a:pt x="0" y="0"/>
                  </a:moveTo>
                  <a:lnTo>
                    <a:pt x="3001757" y="0"/>
                  </a:lnTo>
                  <a:lnTo>
                    <a:pt x="300175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CEDE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3001758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744417" y="2013111"/>
            <a:ext cx="4621958" cy="4831460"/>
            <a:chOff x="0" y="0"/>
            <a:chExt cx="6162611" cy="6441946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8186" r="0" b="8186"/>
            <a:stretch>
              <a:fillRect/>
            </a:stretch>
          </p:blipFill>
          <p:spPr>
            <a:xfrm flipH="false" flipV="false">
              <a:off x="0" y="0"/>
              <a:ext cx="6162611" cy="6441946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2847721" y="1057428"/>
            <a:ext cx="6572605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STANDARTNÍ PÉČE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47721" y="2651278"/>
            <a:ext cx="7273083" cy="316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Produkt: 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řeší aktuální stav pleti</a:t>
            </a: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Množství: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1–2 pumpičky či kapátko</a:t>
            </a: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Jak aplikovat:</a:t>
            </a: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 •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Nanést do dlaně a konečky prstů nanášet na obličej, krk a dekolt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Jemně vklepat či vmačkat do pleti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Proč: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Řeší stav pleti, dehydrataci, problematiku, vrásky.</a:t>
            </a: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2289861" y="1946436"/>
            <a:ext cx="247411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SÉRUM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289861" y="5814946"/>
            <a:ext cx="3348830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KRÉM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847721" y="6498939"/>
            <a:ext cx="7273083" cy="281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Produkt: 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krém podle typu pleti</a:t>
            </a: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Množství: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Velikost fazole</a:t>
            </a: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Jak aplikovat:</a:t>
            </a: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 •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Jemně rozetřít po celém obličeji, krku a dekoltu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Proč: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Udržuje pleť hydratovanou, chrání ji před vysušením a uzavíra pleť.</a:t>
            </a:r>
          </a:p>
          <a:p>
            <a:pPr algn="just">
              <a:lnSpc>
                <a:spcPts val="2800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89861" y="1124103"/>
            <a:ext cx="11397298" cy="8229600"/>
            <a:chOff x="0" y="0"/>
            <a:chExt cx="3001758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1757" cy="2167467"/>
            </a:xfrm>
            <a:custGeom>
              <a:avLst/>
              <a:gdLst/>
              <a:ahLst/>
              <a:cxnLst/>
              <a:rect r="r" b="b" t="t" l="l"/>
              <a:pathLst>
                <a:path h="2167467" w="3001757">
                  <a:moveTo>
                    <a:pt x="0" y="0"/>
                  </a:moveTo>
                  <a:lnTo>
                    <a:pt x="3001757" y="0"/>
                  </a:lnTo>
                  <a:lnTo>
                    <a:pt x="300175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CEDE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3001758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744417" y="2013111"/>
            <a:ext cx="4621958" cy="4831460"/>
            <a:chOff x="0" y="0"/>
            <a:chExt cx="6162611" cy="6441946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8186" r="0" b="8186"/>
            <a:stretch>
              <a:fillRect/>
            </a:stretch>
          </p:blipFill>
          <p:spPr>
            <a:xfrm flipH="false" flipV="false">
              <a:off x="0" y="0"/>
              <a:ext cx="6162611" cy="6441946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2847721" y="1057428"/>
            <a:ext cx="6572605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INTENZIVNÍ PÉČE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85194" y="6537478"/>
            <a:ext cx="7273083" cy="316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Produkt: 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DD CREAM GLOW EFFECT</a:t>
            </a: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Množství: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1–2 pumpičky </a:t>
            </a: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Jak aplikovat:</a:t>
            </a: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 •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Pořádně produkt proklepat, nanést na hřbet ruky konečky prstů nanášet na pleť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Důkladně rozmazat do stracena 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Proč: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Sjednocuje tón a chrání proti slunci SPF30.</a:t>
            </a: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2785194" y="2820704"/>
            <a:ext cx="7627864" cy="316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Produkt: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vyživující,  hydratační či liftingové</a:t>
            </a: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Množství: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Velikost zrnka rýže pro každé oko</a:t>
            </a: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Jak aplikovat:</a:t>
            </a: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 •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Nanést  na prsteníček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Jemně vklepat do oblasti pod očima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Proč: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Chrání jemnou pokožku kolem očí, redukuje otoky a kruhy.</a:t>
            </a: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2289861" y="5767231"/>
            <a:ext cx="3286302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DD KRÉM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289861" y="2042956"/>
            <a:ext cx="4671352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OČNÍ KRÉM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59754" y="390139"/>
            <a:ext cx="6747921" cy="2712332"/>
            <a:chOff x="0" y="0"/>
            <a:chExt cx="8997228" cy="3616443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33921" r="0" b="33921"/>
            <a:stretch>
              <a:fillRect/>
            </a:stretch>
          </p:blipFill>
          <p:spPr>
            <a:xfrm flipH="false" flipV="false">
              <a:off x="0" y="0"/>
              <a:ext cx="8997228" cy="3616443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-10800000">
            <a:off x="3338851" y="720253"/>
            <a:ext cx="3065436" cy="1213322"/>
            <a:chOff x="0" y="0"/>
            <a:chExt cx="807358" cy="31955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7358" cy="319558"/>
            </a:xfrm>
            <a:custGeom>
              <a:avLst/>
              <a:gdLst/>
              <a:ahLst/>
              <a:cxnLst/>
              <a:rect r="r" b="b" t="t" l="l"/>
              <a:pathLst>
                <a:path h="319558" w="807358">
                  <a:moveTo>
                    <a:pt x="0" y="0"/>
                  </a:moveTo>
                  <a:lnTo>
                    <a:pt x="807358" y="0"/>
                  </a:lnTo>
                  <a:lnTo>
                    <a:pt x="807358" y="319558"/>
                  </a:lnTo>
                  <a:lnTo>
                    <a:pt x="0" y="319558"/>
                  </a:lnTo>
                  <a:close/>
                </a:path>
              </a:pathLst>
            </a:custGeom>
            <a:gradFill rotWithShape="true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807358" cy="3671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962025"/>
            <a:ext cx="43630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RANNÍ PÉČE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4353719"/>
            <a:ext cx="7379047" cy="246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Použijte dvoufázový odličovač, protřepat ať se spojí emulze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Naneste odličovač na dva bavlněné tamponky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Přilož je na oči/rty a nechej působit několik sekund, aby se make-up rozpustil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Jemně setři směrem dolů a poté i do stran. Netlač a netří příliš silně, aby se nevytahala citlivá pokožka kolem očí/rtů</a:t>
            </a: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3866356"/>
            <a:ext cx="4949943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2. Odstranění make-up z očí/rtů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7328694"/>
            <a:ext cx="7699546" cy="105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Lotion-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pomáhá obnovit pH pleti a připravit ji na další péči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Naneste produkt na tamponek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Potřít celý obličej, krk a dekolt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559754" y="3363119"/>
            <a:ext cx="4583009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5. Sérum nebo ampule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6955631"/>
            <a:ext cx="537558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3. Tonicum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559754" y="3729038"/>
            <a:ext cx="7699546" cy="140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K řešení stavu pleti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Naneste na hřbet či do dlaně ruky a množství nabírejte dle potřeby na obličej, krk a dekolt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Vklepat nebo vmačkat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2859881"/>
            <a:ext cx="7809315" cy="105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Než začneš, důkladně si umyj ruce, aby ses vyhnula přenosu bakterií na obličej</a:t>
            </a: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2415381"/>
            <a:ext cx="202914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1. Umít ruce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030326" y="1584325"/>
            <a:ext cx="674792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Včetně správného postupu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59754" y="5380831"/>
            <a:ext cx="4583009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6. Krém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559754" y="5758656"/>
            <a:ext cx="7699546" cy="105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Uzavírá pleť 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Naneste na hřbet ruky pomocí špachtle a nabírejte dle potřeby  na obličej,oční okolí, krk, dekolt a rozetřete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559754" y="6955631"/>
            <a:ext cx="4583009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7. DD cream/ make- up  nebo SPF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559754" y="7328694"/>
            <a:ext cx="7699546" cy="175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Ochraný pro sjednocení pleti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Naneste na hřbet ruky a množství nabírejte dle potřeby na obličej, krk a dekolt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Důkladně rozetřete do ztracena, make-up zapracujte houbičkou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59754" y="390139"/>
            <a:ext cx="6747921" cy="2712332"/>
            <a:chOff x="0" y="0"/>
            <a:chExt cx="8997228" cy="3616443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33921" r="0" b="33921"/>
            <a:stretch>
              <a:fillRect/>
            </a:stretch>
          </p:blipFill>
          <p:spPr>
            <a:xfrm flipH="false" flipV="false">
              <a:off x="0" y="0"/>
              <a:ext cx="8997228" cy="3616443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-10800000">
            <a:off x="2956495" y="692668"/>
            <a:ext cx="3520053" cy="1275315"/>
            <a:chOff x="0" y="0"/>
            <a:chExt cx="927092" cy="3358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7092" cy="335885"/>
            </a:xfrm>
            <a:custGeom>
              <a:avLst/>
              <a:gdLst/>
              <a:ahLst/>
              <a:cxnLst/>
              <a:rect r="r" b="b" t="t" l="l"/>
              <a:pathLst>
                <a:path h="335885" w="927092">
                  <a:moveTo>
                    <a:pt x="0" y="0"/>
                  </a:moveTo>
                  <a:lnTo>
                    <a:pt x="927092" y="0"/>
                  </a:lnTo>
                  <a:lnTo>
                    <a:pt x="927092" y="335885"/>
                  </a:lnTo>
                  <a:lnTo>
                    <a:pt x="0" y="335885"/>
                  </a:lnTo>
                  <a:close/>
                </a:path>
              </a:pathLst>
            </a:custGeom>
            <a:gradFill rotWithShape="true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927092" cy="3835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962025"/>
            <a:ext cx="5257535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VEČERNÍ PÉČE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00961" y="3639344"/>
            <a:ext cx="7379047" cy="246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Použijte dvoufázový odličovač, protřepat ať se spojí emulze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Naneste odličovač na dva bavlněné tamponky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Přilož je na oči/rty a nechej působit několik sekund, aby se make-up rozpustil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Jemně setři směrem dolů a poté i do stran. Netlač a netří příliš silně, aby se nevytahala citlivá pokožka kolem očí/rtů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100961" y="3290094"/>
            <a:ext cx="4949943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2. Odstranění make-up z očí/rtů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569279" y="3497907"/>
            <a:ext cx="7699546" cy="105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Lotion-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pomáhá obnovit pH pleti a připravit ji na další péči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Naneste produkt na tamponek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Potřít celý obličej, krk a dekolt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559754" y="4688681"/>
            <a:ext cx="4583009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5. Sérum nebo ampule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00961" y="6509544"/>
            <a:ext cx="7379047" cy="316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Fluid ( čistící mléko) - normální, smíšená nebo mastná pleť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Olej - pro suchou a citlivou pleť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Naneste produkt do dlaní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Jemně vmasíruj do pleti krouživými pohyby navlhčenými prsty, aby se make-up rozpustil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Setři jemným ručníčkem namočen ve vlažné vodě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Pěna- druhý krok po oleji ( pro suchou a citlivou pleť) postup stejně jako u oleje či fluidu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Setři jemným ručníčkem namočen ve vlažné vodě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00961" y="6055519"/>
            <a:ext cx="537558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3. Odlíčení obličeje, krku a dekoltu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559754" y="5133181"/>
            <a:ext cx="7699546" cy="105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Naneste na hřbet ruky a množství nabírejte dle potřeby na obličej, krk a dekolt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Vklepat nebo vmačkat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559754" y="3196282"/>
            <a:ext cx="202914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4. Tonicum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00961" y="2434431"/>
            <a:ext cx="7809315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Než začneš, důkladně si umyj ruce, aby ses vyhnula přenosu bakterií na obličej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00961" y="2037556"/>
            <a:ext cx="202914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1. Umít ruce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102587" y="1640681"/>
            <a:ext cx="674792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Včetně správného postupu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559754" y="6509544"/>
            <a:ext cx="4583009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6. Krém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559754" y="6947694"/>
            <a:ext cx="7699546" cy="105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Naneste na hřbet ruky pomocí špachtle a nabírejte dle potřeby na obličej,oční okolí, krk, dekolt a rozetřete do stracena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u očního okolí jemnýmy krouživými pohyby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34237" y="1333736"/>
            <a:ext cx="5091661" cy="4289663"/>
            <a:chOff x="0" y="0"/>
            <a:chExt cx="6788882" cy="5719551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8406" r="0" b="18406"/>
            <a:stretch>
              <a:fillRect/>
            </a:stretch>
          </p:blipFill>
          <p:spPr>
            <a:xfrm flipH="false" flipV="false">
              <a:off x="0" y="0"/>
              <a:ext cx="6788882" cy="5719551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-10800000">
            <a:off x="3282508" y="1028700"/>
            <a:ext cx="3065436" cy="1213322"/>
            <a:chOff x="0" y="0"/>
            <a:chExt cx="807358" cy="31955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7358" cy="319558"/>
            </a:xfrm>
            <a:custGeom>
              <a:avLst/>
              <a:gdLst/>
              <a:ahLst/>
              <a:cxnLst/>
              <a:rect r="r" b="b" t="t" l="l"/>
              <a:pathLst>
                <a:path h="319558" w="807358">
                  <a:moveTo>
                    <a:pt x="0" y="0"/>
                  </a:moveTo>
                  <a:lnTo>
                    <a:pt x="807358" y="0"/>
                  </a:lnTo>
                  <a:lnTo>
                    <a:pt x="807358" y="319558"/>
                  </a:lnTo>
                  <a:lnTo>
                    <a:pt x="0" y="319558"/>
                  </a:lnTo>
                  <a:close/>
                </a:path>
              </a:pathLst>
            </a:custGeom>
            <a:gradFill rotWithShape="true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807358" cy="3671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2565400"/>
            <a:ext cx="10794091" cy="6340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Po kosmetice pleť potřebuje klid a čas na regeneraci. Tohle raději nedělej: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1.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Nesahej si na obličej špinavýma rukama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Po péči jsou póry otevřené, a tak se do pleti snadno zanese nečistota nebo bakterie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2. Nepoužívej make-up alespoň 24 hodin pokud není nutné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3. Nechoď do solária, sauny ani na přímé slunce (min. 48 hodin)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Pokožka je po ošetření citlivější a může dojít ke spálení nebo pigmentacím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4. Vynechej sport a pocení alespoň 24 hodin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Pot vyplaví vše, co jsme do pleti zapracovali  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5. Neprováděj žádné peelingy (min. 3–5 dní)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Pleť už byla během péče dost stimulována, další peeling by mohl způsobit podráždění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6.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Neplánuj si další kosmetická nebo estetická ošetření hned druhý den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Mezi procedurami je ideální dodržet odstup, aby se pleť nepřetěžovala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81655" y="1267061"/>
            <a:ext cx="5581315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ZAJÍMAVOSTI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170226" y="2007072"/>
            <a:ext cx="687382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 nedělat po kosmetické péči ve studiu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821333" y="5878417"/>
            <a:ext cx="4404565" cy="3674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51"/>
              </a:lnSpc>
            </a:pPr>
            <a:r>
              <a:rPr lang="en-US" sz="2322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TIP od kosmetičky:</a:t>
            </a:r>
          </a:p>
          <a:p>
            <a:pPr algn="just">
              <a:lnSpc>
                <a:spcPts val="3251"/>
              </a:lnSpc>
            </a:pPr>
          </a:p>
          <a:p>
            <a:pPr algn="just">
              <a:lnSpc>
                <a:spcPts val="3251"/>
              </a:lnSpc>
            </a:pPr>
            <a:r>
              <a:rPr lang="en-US" sz="2322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Mé</a:t>
            </a:r>
            <a:r>
              <a:rPr lang="en-US" sz="2322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ně je více. Po péči používej přípravky nebo vzorečky, které vám kosmetička doporučila a dej pleti hlavně čas. Sleduj její reakce a dopřej jí dostatek vody a klidu.</a:t>
            </a:r>
          </a:p>
          <a:p>
            <a:pPr algn="just">
              <a:lnSpc>
                <a:spcPts val="3251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34237" y="2167063"/>
            <a:ext cx="5091661" cy="3391954"/>
            <a:chOff x="0" y="0"/>
            <a:chExt cx="6788882" cy="4522605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7781" t="0" r="7781" b="0"/>
            <a:stretch>
              <a:fillRect/>
            </a:stretch>
          </p:blipFill>
          <p:spPr>
            <a:xfrm flipH="false" flipV="false">
              <a:off x="0" y="0"/>
              <a:ext cx="6788882" cy="4522605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-10800000">
            <a:off x="3282508" y="1028700"/>
            <a:ext cx="3065436" cy="1213322"/>
            <a:chOff x="0" y="0"/>
            <a:chExt cx="807358" cy="31955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7358" cy="319558"/>
            </a:xfrm>
            <a:custGeom>
              <a:avLst/>
              <a:gdLst/>
              <a:ahLst/>
              <a:cxnLst/>
              <a:rect r="r" b="b" t="t" l="l"/>
              <a:pathLst>
                <a:path h="319558" w="807358">
                  <a:moveTo>
                    <a:pt x="0" y="0"/>
                  </a:moveTo>
                  <a:lnTo>
                    <a:pt x="807358" y="0"/>
                  </a:lnTo>
                  <a:lnTo>
                    <a:pt x="807358" y="319558"/>
                  </a:lnTo>
                  <a:lnTo>
                    <a:pt x="0" y="319558"/>
                  </a:lnTo>
                  <a:close/>
                </a:path>
              </a:pathLst>
            </a:custGeom>
            <a:gradFill rotWithShape="true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807358" cy="3671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881655" y="1267061"/>
            <a:ext cx="5581315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ZAJÍMAVOSTI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50898" y="2893604"/>
            <a:ext cx="10794091" cy="4225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Konzistence: lehká, tekutá nebo gelová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Složení: obsahuje vysokou koncentraci aktivních látek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Účel: cíleně řeší specifické potřeby pleti (hydratace, rozjasnění, anti-aging, sjednocení tónu pleti)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Aplikace: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po čištění a tonizaci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vklepat do pleti, nevtírat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používat ráno i večer podle druhu séra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Množství: 1–2 pumpičky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8046394" y="5737225"/>
            <a:ext cx="9179504" cy="352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Konzistence: hustší, krémová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Složení: obsahuje hydratační a ochranné složky, ale v nižší koncentraci než sérum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Účel: hydratace, výživa a ochrana pleti, uzamyká aktivní složky z předchozích kroků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Aplikace: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po séru (aby „uzamkl“ aktivní látky v pleti)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rovnoměrně rozetřít po tváři, krku a dekoltu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• Množství: Velikost fazole</a:t>
            </a: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5290507" y="1819747"/>
            <a:ext cx="482296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Rozdíl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66628" y="2572929"/>
            <a:ext cx="2515879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SÉRUM </a:t>
            </a:r>
          </a:p>
        </p:txBody>
      </p:sp>
      <p:sp>
        <p:nvSpPr>
          <p:cNvPr name="TextBox 12" id="12"/>
          <p:cNvSpPr txBox="true"/>
          <p:nvPr/>
        </p:nvSpPr>
        <p:spPr>
          <a:xfrm rot="-5400000">
            <a:off x="5961276" y="7007646"/>
            <a:ext cx="3115517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KRÉM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67639" y="1408646"/>
            <a:ext cx="5091661" cy="3391954"/>
            <a:chOff x="0" y="0"/>
            <a:chExt cx="6788882" cy="4522605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2736" r="0" b="12736"/>
            <a:stretch>
              <a:fillRect/>
            </a:stretch>
          </p:blipFill>
          <p:spPr>
            <a:xfrm flipH="false" flipV="false">
              <a:off x="0" y="0"/>
              <a:ext cx="6788882" cy="4522605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-10800000">
            <a:off x="3282508" y="1028700"/>
            <a:ext cx="3065436" cy="1213322"/>
            <a:chOff x="0" y="0"/>
            <a:chExt cx="807358" cy="31955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7358" cy="319558"/>
            </a:xfrm>
            <a:custGeom>
              <a:avLst/>
              <a:gdLst/>
              <a:ahLst/>
              <a:cxnLst/>
              <a:rect r="r" b="b" t="t" l="l"/>
              <a:pathLst>
                <a:path h="319558" w="807358">
                  <a:moveTo>
                    <a:pt x="0" y="0"/>
                  </a:moveTo>
                  <a:lnTo>
                    <a:pt x="807358" y="0"/>
                  </a:lnTo>
                  <a:lnTo>
                    <a:pt x="807358" y="319558"/>
                  </a:lnTo>
                  <a:lnTo>
                    <a:pt x="0" y="319558"/>
                  </a:lnTo>
                  <a:close/>
                </a:path>
              </a:pathLst>
            </a:custGeom>
            <a:gradFill rotWithShape="true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807358" cy="3671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7853997" y="5474128"/>
            <a:ext cx="9405303" cy="387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je pleť vystavena chladu, větru a suchému vzduchu z topení, což ji může vysušovat a oslabovat. Proto je klíčová </a:t>
            </a: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výživa, hydratace a ochrana.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Hutnější krémy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– je potřeba myslet vždy na své potřeby a co nám vyhovuje a také je důležité vrstvity ( krém, tonovací s SPF nebo make- up, pudr)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Jemné čisti pleť-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nezapomínat na SPF a péči o oční okolí a rty, zařaďte alespoň 2x měsíčně masku dle doporučení.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SPF-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I když slunce není tak silné, UV záření působí i v zimě, zejména když se odráží od sněhu. Používej denní krém s SPF 30–50.</a:t>
            </a: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VYHNĚTE</a:t>
            </a: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 SE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: častému peelingu </a:t>
            </a: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AutoShape 8" id="8"/>
          <p:cNvSpPr/>
          <p:nvPr/>
        </p:nvSpPr>
        <p:spPr>
          <a:xfrm>
            <a:off x="10024603" y="4781550"/>
            <a:ext cx="649224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9" id="9"/>
          <p:cNvSpPr txBox="true"/>
          <p:nvPr/>
        </p:nvSpPr>
        <p:spPr>
          <a:xfrm rot="0">
            <a:off x="1028700" y="1341971"/>
            <a:ext cx="5581315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ZAJÍMAVOSTI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3195229"/>
            <a:ext cx="6071117" cy="5827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20"/>
              </a:lnSpc>
            </a:pPr>
            <a:r>
              <a:rPr lang="en-US" sz="1943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je pleť vystavena slunci, potu a zvýšené produkci mazu. Péče by měla být lehká, osvěžující a hlavně chránit před UV zářením.</a:t>
            </a:r>
          </a:p>
          <a:p>
            <a:pPr algn="just" marL="419525" indent="-209763" lvl="1">
              <a:lnSpc>
                <a:spcPts val="2720"/>
              </a:lnSpc>
              <a:buFont typeface="Arial"/>
              <a:buChar char="•"/>
            </a:pPr>
            <a:r>
              <a:rPr lang="en-US" b="true" sz="1943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Lehké hydratační krémy- </a:t>
            </a:r>
            <a:r>
              <a:rPr lang="en-US" sz="1943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 ceramidy nebo kyselinou hyaurunovou, tonovací krém s SPF místo make- up </a:t>
            </a:r>
            <a:r>
              <a:rPr lang="en-US" sz="1943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b="true" sz="1943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</a:p>
          <a:p>
            <a:pPr algn="just" marL="419525" indent="-209763" lvl="1">
              <a:lnSpc>
                <a:spcPts val="2720"/>
              </a:lnSpc>
              <a:buFont typeface="Arial"/>
              <a:buChar char="•"/>
            </a:pPr>
            <a:r>
              <a:rPr lang="en-US" b="true" sz="1943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Antioxidanty</a:t>
            </a:r>
            <a:r>
              <a:rPr lang="en-US" sz="1943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(vitamín C, vitamin E) – Chrání pleť před volnými radikály a pomáhají předcházet pigmentovým skvrnám.</a:t>
            </a:r>
          </a:p>
          <a:p>
            <a:pPr algn="just" marL="419525" indent="-209763" lvl="1">
              <a:lnSpc>
                <a:spcPts val="2720"/>
              </a:lnSpc>
              <a:buFont typeface="Arial"/>
              <a:buChar char="•"/>
            </a:pPr>
            <a:r>
              <a:rPr lang="en-US" b="true" sz="1943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SPF je absolutní must-have!</a:t>
            </a:r>
            <a:r>
              <a:rPr lang="en-US" sz="1943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– Každý den používej SPF 50, ideálně minerální</a:t>
            </a:r>
          </a:p>
          <a:p>
            <a:pPr algn="just" marL="419525" indent="-209763" lvl="1">
              <a:lnSpc>
                <a:spcPts val="2720"/>
              </a:lnSpc>
              <a:buFont typeface="Arial"/>
              <a:buChar char="•"/>
            </a:pPr>
            <a:r>
              <a:rPr lang="en-US" b="true" sz="1943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Zařaďte o</a:t>
            </a:r>
            <a:r>
              <a:rPr lang="en-US" b="true" sz="1943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věžující produkty </a:t>
            </a:r>
            <a:r>
              <a:rPr lang="en-US" sz="1943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– termální voda ve spreji nebo lehká mlha s růžovou vodou</a:t>
            </a:r>
            <a:r>
              <a:rPr lang="en-US" sz="1943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pomohou</a:t>
            </a:r>
            <a:r>
              <a:rPr lang="en-US" sz="1943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pleť hydratovat a osvěžit během dne.</a:t>
            </a:r>
          </a:p>
          <a:p>
            <a:pPr algn="just">
              <a:lnSpc>
                <a:spcPts val="2720"/>
              </a:lnSpc>
            </a:pPr>
            <a:r>
              <a:rPr lang="en-US" b="true" sz="1943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VYHNĚTE SE: </a:t>
            </a:r>
            <a:r>
              <a:rPr lang="en-US" sz="1943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procedurám mikrojehličkování a chemickým peelingům </a:t>
            </a:r>
          </a:p>
          <a:p>
            <a:pPr algn="just">
              <a:lnSpc>
                <a:spcPts val="27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4321035" y="1819747"/>
            <a:ext cx="482296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Roční období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66628" y="2572929"/>
            <a:ext cx="2515879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LÉTO</a:t>
            </a:r>
          </a:p>
        </p:txBody>
      </p:sp>
      <p:sp>
        <p:nvSpPr>
          <p:cNvPr name="TextBox 13" id="13"/>
          <p:cNvSpPr txBox="true"/>
          <p:nvPr/>
        </p:nvSpPr>
        <p:spPr>
          <a:xfrm rot="-5400000">
            <a:off x="5961276" y="7007646"/>
            <a:ext cx="3115517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ZIMA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67639" y="1028700"/>
            <a:ext cx="5091661" cy="4756150"/>
            <a:chOff x="0" y="0"/>
            <a:chExt cx="6788882" cy="6341533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9018" r="0" b="19018"/>
            <a:stretch>
              <a:fillRect/>
            </a:stretch>
          </p:blipFill>
          <p:spPr>
            <a:xfrm flipH="false" flipV="false">
              <a:off x="0" y="0"/>
              <a:ext cx="6788882" cy="6341533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-10800000">
            <a:off x="3282508" y="1028700"/>
            <a:ext cx="3065436" cy="1213322"/>
            <a:chOff x="0" y="0"/>
            <a:chExt cx="807358" cy="31955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7358" cy="319558"/>
            </a:xfrm>
            <a:custGeom>
              <a:avLst/>
              <a:gdLst/>
              <a:ahLst/>
              <a:cxnLst/>
              <a:rect r="r" b="b" t="t" l="l"/>
              <a:pathLst>
                <a:path h="319558" w="807358">
                  <a:moveTo>
                    <a:pt x="0" y="0"/>
                  </a:moveTo>
                  <a:lnTo>
                    <a:pt x="807358" y="0"/>
                  </a:lnTo>
                  <a:lnTo>
                    <a:pt x="807358" y="319558"/>
                  </a:lnTo>
                  <a:lnTo>
                    <a:pt x="0" y="319558"/>
                  </a:lnTo>
                  <a:close/>
                </a:path>
              </a:pathLst>
            </a:custGeom>
            <a:gradFill rotWithShape="true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807358" cy="3671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19630" y="3194876"/>
            <a:ext cx="10580770" cy="2741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44"/>
              </a:lnSpc>
            </a:pPr>
            <a:r>
              <a:rPr lang="en-US" sz="196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</a:t>
            </a:r>
            <a:r>
              <a:rPr lang="en-US" sz="196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eeling odstraňuje odumřelé buňky a zlepšuje vstřebávání dalších produktů.</a:t>
            </a:r>
          </a:p>
          <a:p>
            <a:pPr algn="just">
              <a:lnSpc>
                <a:spcPts val="2744"/>
              </a:lnSpc>
            </a:pPr>
            <a:r>
              <a:rPr lang="en-US" sz="196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Osobně pokud docházíte na kosmetickou péči, kosmetička vám peeling udělá vždy a za mě stačí 1x měsíčně. </a:t>
            </a:r>
          </a:p>
          <a:p>
            <a:pPr algn="just" marL="423267" indent="-211634" lvl="1">
              <a:lnSpc>
                <a:spcPts val="2744"/>
              </a:lnSpc>
              <a:buFont typeface="Arial"/>
              <a:buChar char="•"/>
            </a:pPr>
            <a:r>
              <a:rPr lang="en-US" sz="196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Peeling volte na obličej NIKOLIV na tělo, není to jedno. Jsou tam velmi hrubé zrníčka a to není pro jemnou pleť vhodné</a:t>
            </a:r>
          </a:p>
          <a:p>
            <a:pPr algn="just">
              <a:lnSpc>
                <a:spcPts val="2744"/>
              </a:lnSpc>
            </a:pPr>
          </a:p>
          <a:p>
            <a:pPr algn="just">
              <a:lnSpc>
                <a:spcPts val="2744"/>
              </a:lnSpc>
            </a:pPr>
            <a:r>
              <a:rPr lang="en-US" sz="196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Vyhněte se- použití peeling na podrážděnou či spálenou pleť a nepřehánějte to s exfoliací.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1172103"/>
            <a:ext cx="5581315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ZAJÍMAVOSTI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853997" y="6559158"/>
            <a:ext cx="9179504" cy="281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Masku byste měla vybírat podle aktuálního stavu pleti: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Masku nanášíme na odlíčenou pleť, nanášení prsty nebo štětcem, působení dle návodu, po působení, opláchnout vlažnou vodou, pleť vytonizovat a nanést sérum a krém.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Doporučuji aplikaci maximálně 2-3x v měsíci</a:t>
            </a: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Vyhněte se -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mladé kočky masky ani látkové nepotřebují a berte v potaz, že produkty, který nejsou vhodný na pleť ať už věkově nebo neodpovídá stav pleti nemusí pleti udělat takový užitek.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679528" y="1819747"/>
            <a:ext cx="482296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Mimořádná peče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2467801"/>
            <a:ext cx="3112262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PEELING</a:t>
            </a:r>
          </a:p>
        </p:txBody>
      </p:sp>
      <p:sp>
        <p:nvSpPr>
          <p:cNvPr name="TextBox 12" id="12"/>
          <p:cNvSpPr txBox="true"/>
          <p:nvPr/>
        </p:nvSpPr>
        <p:spPr>
          <a:xfrm rot="-5400000">
            <a:off x="5961276" y="7007646"/>
            <a:ext cx="3115517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MASKA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976833" y="3090620"/>
            <a:ext cx="5091661" cy="4756150"/>
            <a:chOff x="0" y="0"/>
            <a:chExt cx="6788882" cy="6341533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14315" t="0" r="14315" b="0"/>
            <a:stretch>
              <a:fillRect/>
            </a:stretch>
          </p:blipFill>
          <p:spPr>
            <a:xfrm flipH="false" flipV="false">
              <a:off x="0" y="0"/>
              <a:ext cx="6788882" cy="6341533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-10800000">
            <a:off x="3282508" y="1028700"/>
            <a:ext cx="3065436" cy="1213322"/>
            <a:chOff x="0" y="0"/>
            <a:chExt cx="807358" cy="31955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7358" cy="319558"/>
            </a:xfrm>
            <a:custGeom>
              <a:avLst/>
              <a:gdLst/>
              <a:ahLst/>
              <a:cxnLst/>
              <a:rect r="r" b="b" t="t" l="l"/>
              <a:pathLst>
                <a:path h="319558" w="807358">
                  <a:moveTo>
                    <a:pt x="0" y="0"/>
                  </a:moveTo>
                  <a:lnTo>
                    <a:pt x="807358" y="0"/>
                  </a:lnTo>
                  <a:lnTo>
                    <a:pt x="807358" y="319558"/>
                  </a:lnTo>
                  <a:lnTo>
                    <a:pt x="0" y="319558"/>
                  </a:lnTo>
                  <a:close/>
                </a:path>
              </a:pathLst>
            </a:custGeom>
            <a:gradFill rotWithShape="true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807358" cy="3671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3030075"/>
            <a:ext cx="10580770" cy="2398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44"/>
              </a:lnSpc>
            </a:pPr>
            <a:r>
              <a:rPr lang="en-US" sz="196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 z</a:t>
            </a:r>
            <a:r>
              <a:rPr lang="en-US" sz="196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namená SPF?</a:t>
            </a:r>
          </a:p>
          <a:p>
            <a:pPr algn="just">
              <a:lnSpc>
                <a:spcPts val="2744"/>
              </a:lnSpc>
            </a:pPr>
            <a:r>
              <a:rPr lang="en-US" sz="196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SPF = Sun Protection Factor – faktor ochrany proti UVB záření. Čí</a:t>
            </a:r>
            <a:r>
              <a:rPr lang="en-US" sz="196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slo za SPF (např. SPF 30) udává, kolikrát déle můžeš být na slunci bez spálení, než kdybys SPF nepoužila.</a:t>
            </a:r>
          </a:p>
          <a:p>
            <a:pPr algn="just">
              <a:lnSpc>
                <a:spcPts val="2744"/>
              </a:lnSpc>
            </a:pPr>
          </a:p>
          <a:p>
            <a:pPr algn="just">
              <a:lnSpc>
                <a:spcPts val="2744"/>
              </a:lnSpc>
            </a:pPr>
            <a:r>
              <a:rPr lang="en-US" b="true" sz="196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Příklad</a:t>
            </a:r>
            <a:r>
              <a:rPr lang="en-US" sz="196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: Pokud se bez ochrany spálíš za 10 minut, SPF 30 ti teoreticky umožní pobýt na slunci 300 minut. Ale pozor – tohle je laboratorní hodnota, v realitě se potíš, saháš si na obličej a UV záření má různé intenzity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1172103"/>
            <a:ext cx="5581315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ZAJÍMAVOSTI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78668" y="6087820"/>
            <a:ext cx="10580770" cy="175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Proč</a:t>
            </a: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 SPF používat každý den – i </a:t>
            </a: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když nesvítí slunce?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UVB paprsky způsobují spálení kůže.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UVA paprsky pronikají hluboko do kůže, urychlují stárnutí a zvyšují riziko pigmentovýc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h s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kvrn a rakoviny. Toto záření rostupuje i skrz okna, takže jsi vystavena i doma, v autě nebo v kanceláři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1940752"/>
            <a:ext cx="2674750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S</a:t>
            </a: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PF –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857149" y="2270952"/>
            <a:ext cx="4866497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400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TVŮJ KAŽDODENNÍ ŠTÍT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78732" y="8084895"/>
            <a:ext cx="10480705" cy="105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SPF není jen </a:t>
            </a: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na léto!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UV záření působí celoročně, dokonce i za mraků. Největší chyba? Myslet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si, že SPF potřebuješ jen na dovolené nebo při opalování.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67639" y="1635361"/>
            <a:ext cx="5091661" cy="4756150"/>
            <a:chOff x="0" y="0"/>
            <a:chExt cx="6788882" cy="6341533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14315" t="0" r="14315" b="0"/>
            <a:stretch>
              <a:fillRect/>
            </a:stretch>
          </p:blipFill>
          <p:spPr>
            <a:xfrm flipH="false" flipV="false">
              <a:off x="0" y="0"/>
              <a:ext cx="6788882" cy="6341533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-10800000">
            <a:off x="3282508" y="1028700"/>
            <a:ext cx="3065436" cy="1213322"/>
            <a:chOff x="0" y="0"/>
            <a:chExt cx="807358" cy="31955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7358" cy="319558"/>
            </a:xfrm>
            <a:custGeom>
              <a:avLst/>
              <a:gdLst/>
              <a:ahLst/>
              <a:cxnLst/>
              <a:rect r="r" b="b" t="t" l="l"/>
              <a:pathLst>
                <a:path h="319558" w="807358">
                  <a:moveTo>
                    <a:pt x="0" y="0"/>
                  </a:moveTo>
                  <a:lnTo>
                    <a:pt x="807358" y="0"/>
                  </a:lnTo>
                  <a:lnTo>
                    <a:pt x="807358" y="319558"/>
                  </a:lnTo>
                  <a:lnTo>
                    <a:pt x="0" y="319558"/>
                  </a:lnTo>
                  <a:close/>
                </a:path>
              </a:pathLst>
            </a:custGeom>
            <a:gradFill rotWithShape="true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807358" cy="3671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3030075"/>
            <a:ext cx="10580770" cy="2398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44"/>
              </a:lnSpc>
            </a:pPr>
            <a:r>
              <a:rPr lang="en-US" sz="196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Kolik</a:t>
            </a:r>
            <a:r>
              <a:rPr lang="en-US" sz="196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 SPF zvolit?</a:t>
            </a:r>
          </a:p>
          <a:p>
            <a:pPr algn="just" marL="423267" indent="-211634" lvl="1">
              <a:lnSpc>
                <a:spcPts val="2744"/>
              </a:lnSpc>
              <a:buFont typeface="Arial"/>
              <a:buChar char="•"/>
            </a:pPr>
            <a:r>
              <a:rPr lang="en-US" sz="196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SPF 30 blokuje asi 97 % UVB záření</a:t>
            </a:r>
          </a:p>
          <a:p>
            <a:pPr algn="just" marL="423267" indent="-211634" lvl="1">
              <a:lnSpc>
                <a:spcPts val="2744"/>
              </a:lnSpc>
              <a:buFont typeface="Arial"/>
              <a:buChar char="•"/>
            </a:pPr>
            <a:r>
              <a:rPr lang="en-US" sz="196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SPF 50 blokuje cca 98–99 %</a:t>
            </a:r>
          </a:p>
          <a:p>
            <a:pPr algn="just">
              <a:lnSpc>
                <a:spcPts val="2744"/>
              </a:lnSpc>
            </a:pPr>
          </a:p>
          <a:p>
            <a:pPr algn="just">
              <a:lnSpc>
                <a:spcPts val="2744"/>
              </a:lnSpc>
            </a:pPr>
            <a:r>
              <a:rPr lang="en-US" sz="196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Pro běžné denní nošení doporučuji minimálně SPF 30, ideálně SPF 50, zvlášť pokud:</a:t>
            </a:r>
          </a:p>
          <a:p>
            <a:pPr algn="just" marL="423267" indent="-211634" lvl="1">
              <a:lnSpc>
                <a:spcPts val="2744"/>
              </a:lnSpc>
              <a:buFont typeface="Arial"/>
              <a:buChar char="•"/>
            </a:pPr>
            <a:r>
              <a:rPr lang="en-US" sz="196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používáš AHA/BHA kyseliny, retinol nebo peelingy,</a:t>
            </a:r>
          </a:p>
          <a:p>
            <a:pPr algn="just" marL="423267" indent="-211634" lvl="1">
              <a:lnSpc>
                <a:spcPts val="2744"/>
              </a:lnSpc>
              <a:buFont typeface="Arial"/>
              <a:buChar char="•"/>
            </a:pPr>
            <a:r>
              <a:rPr lang="en-US" sz="196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máš pigmentové skvrny, citlivou pleť nebo jsi po kosmetickém ošetření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1172103"/>
            <a:ext cx="5581315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ZAJÍMAVOSTI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5524650"/>
            <a:ext cx="10580770" cy="175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Jak správně</a:t>
            </a: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 SPF používat?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Každé ráno ja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ko poslední krok péče před líčením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Dostatečné množství – cca 2 prsty krému na celý obličej a krk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Nezapomínej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na krk, dekolt, uši a ruce!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Při delším pobytu venku reaplikuj každé 2–3 hodiny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091564"/>
            <a:ext cx="2674750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S</a:t>
            </a: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PF –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857149" y="2270952"/>
            <a:ext cx="4866497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400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TVŮJ KAŽDODENNÍ ŠTÍT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7702700"/>
            <a:ext cx="16230600" cy="175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Make-up se </a:t>
            </a: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SPF nestačí!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Make-up se SPF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je super jako doplněk, ale není náhradou za plnohodnotnou ochranu – většinou ho nenaneseš tol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ik, aby tě dostatečně chránil.</a:t>
            </a:r>
          </a:p>
          <a:p>
            <a:pPr algn="just">
              <a:lnSpc>
                <a:spcPts val="2800"/>
              </a:lnSpc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775292" y="1028700"/>
            <a:ext cx="2532382" cy="3700647"/>
            <a:chOff x="0" y="0"/>
            <a:chExt cx="3376509" cy="4934196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8900" r="0" b="8900"/>
            <a:stretch>
              <a:fillRect/>
            </a:stretch>
          </p:blipFill>
          <p:spPr>
            <a:xfrm flipH="false" flipV="false">
              <a:off x="0" y="0"/>
              <a:ext cx="3376509" cy="4934196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-10800000">
            <a:off x="4290877" y="692668"/>
            <a:ext cx="3520053" cy="1275315"/>
            <a:chOff x="0" y="0"/>
            <a:chExt cx="927092" cy="3358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7092" cy="335885"/>
            </a:xfrm>
            <a:custGeom>
              <a:avLst/>
              <a:gdLst/>
              <a:ahLst/>
              <a:cxnLst/>
              <a:rect r="r" b="b" t="t" l="l"/>
              <a:pathLst>
                <a:path h="335885" w="927092">
                  <a:moveTo>
                    <a:pt x="0" y="0"/>
                  </a:moveTo>
                  <a:lnTo>
                    <a:pt x="927092" y="0"/>
                  </a:lnTo>
                  <a:lnTo>
                    <a:pt x="927092" y="335885"/>
                  </a:lnTo>
                  <a:lnTo>
                    <a:pt x="0" y="335885"/>
                  </a:lnTo>
                  <a:close/>
                </a:path>
              </a:pathLst>
            </a:custGeom>
            <a:gradFill rotWithShape="true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927092" cy="3835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962025"/>
            <a:ext cx="7136238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MIKROJEHLIČOVÁNÍ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559754" y="2682081"/>
            <a:ext cx="7699546" cy="175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Zarudnutí (1–3 dny)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Lehké pálení nebo pnutí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Šupinatění, olupování kůže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Svědění při hojení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Citlivost na dotek a teplotu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7146925"/>
            <a:ext cx="7379047" cy="2111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Pleť j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e během ošetření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jemně narušena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Reaguje zarudnutím a jemným „pálením“ (jako jemné spálení od slunce)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Po péči se hojí a spouští regeneraci – výsledky se ukazují během několika dní a ještě zesilují</a:t>
            </a: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6796881"/>
            <a:ext cx="537558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 se děje během procesu?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559754" y="2380456"/>
            <a:ext cx="4465590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 je po ošetření normální?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00961" y="2380456"/>
            <a:ext cx="7809315" cy="352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Mikrojehličkování je profesionální péče při  pomocí drobných jehliček vytvářejí mikroskopické vpichy do kůže, čímž se aktivuje: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tvorba kolagenu a elastinu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zlepšuje se struktura pleti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zmenšují se jizvičky a póry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a pleť je celkově pevnější a projasněná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Vpichy zároveň otevírají cestu účinným látkám, které se při péči aplikují.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1999594"/>
            <a:ext cx="5859940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 je mikrojehličkování (microneedling)?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559754" y="4580122"/>
            <a:ext cx="6080100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Na co si dát pozor 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559754" y="4881747"/>
            <a:ext cx="7699546" cy="175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Nevystavuj pleť slunci – používej SPF 50 minimálně 2 týdny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Nepoužívej peelingy, retinol, kyseliny (min. týden)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Nesahej si často na pleť – vyšší riziko zanesení infekce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Nepoužívej make-up 5 h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Nechoď do sauny, solária,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bazénu a posilovny min. 48 h.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559754" y="6796881"/>
            <a:ext cx="6080100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 této péči nedělat?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59754" y="7146925"/>
            <a:ext cx="7699546" cy="2111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Nepoužívat nové produkty, které jsi dosud nezkoušela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Neprovádět ošetření těsně před důležitou událostí – pleť potřebuje čas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Nečekat zázraky přes noc – efekt se vyvíjí i několik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týdnů po ošetření.</a:t>
            </a:r>
          </a:p>
          <a:p>
            <a:pPr algn="just">
              <a:lnSpc>
                <a:spcPts val="2800"/>
              </a:lnSpc>
            </a:pP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568500" y="1028700"/>
            <a:ext cx="3690800" cy="4161575"/>
            <a:chOff x="0" y="0"/>
            <a:chExt cx="4921067" cy="554876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21367" t="0" r="21367" b="0"/>
            <a:stretch>
              <a:fillRect/>
            </a:stretch>
          </p:blipFill>
          <p:spPr>
            <a:xfrm flipH="false" flipV="false">
              <a:off x="0" y="0"/>
              <a:ext cx="4921067" cy="5548767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-10800000">
            <a:off x="4290877" y="692668"/>
            <a:ext cx="3520053" cy="1275315"/>
            <a:chOff x="0" y="0"/>
            <a:chExt cx="927092" cy="3358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7092" cy="335885"/>
            </a:xfrm>
            <a:custGeom>
              <a:avLst/>
              <a:gdLst/>
              <a:ahLst/>
              <a:cxnLst/>
              <a:rect r="r" b="b" t="t" l="l"/>
              <a:pathLst>
                <a:path h="335885" w="927092">
                  <a:moveTo>
                    <a:pt x="0" y="0"/>
                  </a:moveTo>
                  <a:lnTo>
                    <a:pt x="927092" y="0"/>
                  </a:lnTo>
                  <a:lnTo>
                    <a:pt x="927092" y="335885"/>
                  </a:lnTo>
                  <a:lnTo>
                    <a:pt x="0" y="335885"/>
                  </a:lnTo>
                  <a:close/>
                </a:path>
              </a:pathLst>
            </a:custGeom>
            <a:gradFill rotWithShape="true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927092" cy="3835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962025"/>
            <a:ext cx="7136238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CHEMICKÝ PEELING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7499350"/>
            <a:ext cx="7379047" cy="175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Kyseliny působí několik minut a způsobí jemné štípání nebo pálení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Pleť se může pár dní po aplikaci šupinatět nebo lehce olupovat, což je známka obnovy</a:t>
            </a: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7149306"/>
            <a:ext cx="537558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 se děje během procesu?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00961" y="2380456"/>
            <a:ext cx="7809315" cy="387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je aplikace speciální kyseliny (např. AHA, BHA, PHA) na pleť, která pomáhá: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odstraňovat odumřelé buňky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rozjasňuje pleť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vyrovnává tón, řeší pigmentové skvrny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čistí ucpané póry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a podporuje obnovu pokožky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Je vhodný pro akné, pigmentace, vrásky, unavenou nebo zralou pleť.</a:t>
            </a: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1999594"/>
            <a:ext cx="368952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 je to chemické peeling?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559754" y="3024925"/>
            <a:ext cx="4465590" cy="175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Zarudnutí (1–3 dny)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Lehké pálení nebo pnutí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Šupinatění, olupování kůže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Svědění při hojení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Citlivost na dotek a teplotu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559754" y="2675675"/>
            <a:ext cx="4465590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 je po ošetření normální?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559754" y="4841025"/>
            <a:ext cx="6080100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Na co si dát pozor 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559754" y="5246576"/>
            <a:ext cx="7699546" cy="175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Nevystavuj pleť slunci – používej SPF 50 minimálně 2 týdny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Nepoužívej peelingy, retinol, kyseliny (min. týden)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Nesahej si často na pleť – vyšší riziko zanesení infekce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Nepoužívej make-up 5 h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Nechoď do sauny, solária,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bazénu a posilovny min. 48 h.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559754" y="7149306"/>
            <a:ext cx="6080100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 této péči nedělat?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59754" y="7499350"/>
            <a:ext cx="7699546" cy="175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Nepoužívat nové produkty, které jsi dosud nezkoušela.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Neprovádět ošetření těsně před důležitou událostí – pleť potřebuje čas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Nečekat zázraky přes noc – efekt se vyvíjí i několik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týdnů po ošetření.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2262235"/>
            <a:ext cx="5697596" cy="3391954"/>
            <a:chOff x="0" y="0"/>
            <a:chExt cx="7596795" cy="4522605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2205" r="0" b="22205"/>
            <a:stretch>
              <a:fillRect/>
            </a:stretch>
          </p:blipFill>
          <p:spPr>
            <a:xfrm flipH="false" flipV="false">
              <a:off x="0" y="0"/>
              <a:ext cx="7596795" cy="4522605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8348019" y="4871844"/>
            <a:ext cx="8265641" cy="4226035"/>
            <a:chOff x="0" y="0"/>
            <a:chExt cx="11020854" cy="5634713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0" t="4553" r="0" b="4553"/>
            <a:stretch>
              <a:fillRect/>
            </a:stretch>
          </p:blipFill>
          <p:spPr>
            <a:xfrm flipH="false" flipV="false">
              <a:off x="0" y="0"/>
              <a:ext cx="11020854" cy="5634713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-10800000">
            <a:off x="3210247" y="723664"/>
            <a:ext cx="3065436" cy="1213322"/>
            <a:chOff x="0" y="0"/>
            <a:chExt cx="807358" cy="31955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07358" cy="319558"/>
            </a:xfrm>
            <a:custGeom>
              <a:avLst/>
              <a:gdLst/>
              <a:ahLst/>
              <a:cxnLst/>
              <a:rect r="r" b="b" t="t" l="l"/>
              <a:pathLst>
                <a:path h="319558" w="807358">
                  <a:moveTo>
                    <a:pt x="0" y="0"/>
                  </a:moveTo>
                  <a:lnTo>
                    <a:pt x="807358" y="0"/>
                  </a:lnTo>
                  <a:lnTo>
                    <a:pt x="807358" y="319558"/>
                  </a:lnTo>
                  <a:lnTo>
                    <a:pt x="0" y="319558"/>
                  </a:lnTo>
                  <a:close/>
                </a:path>
              </a:pathLst>
            </a:custGeom>
            <a:gradFill rotWithShape="true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807358" cy="3671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962025"/>
            <a:ext cx="43630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ZAJÍMAVOSTI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5841965"/>
            <a:ext cx="70079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18034" y="5930414"/>
            <a:ext cx="6449860" cy="4225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Pleť v noci tvrdě pracuje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– Během spánku se zvyšuje regenerace buněk až o 200 %! Proto je noční péče klíčová.</a:t>
            </a: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Kolagen začínáme ztrácet už od 25 let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– Produkce kolagenu v pleti se postupně snižuje, což vede ke ztrátě elasticity pleti. Pokud chcete podpořít a posílit tvorbu colagenu užívejte AMINOKYSELINY, protože ty jejich tvorbu stimuluji. Pokud užíváte doplněk stravy v prášku s vodou nepočítejte, že vše jde do pleti. Tělo nerozpozná kam ho chceme poslat + užívat VITAMIN C. </a:t>
            </a: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8348019" y="1839960"/>
            <a:ext cx="70079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03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931395" y="1889361"/>
            <a:ext cx="7682264" cy="352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Modré světlo stárne pleť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– Obrazovky telefonů a počítačů vyzařují modré světlo, které urychluje stárnutí pokožky stejně jako UV záření. Ochranné krémy a antioxidanty pomáhají pleť chránit. V boji nám pomáha : Antioxidanty - VITAMIN C a E. Krémy proti modrému světlu a po 19:00 si nastavte na obrazovce „Warm Light“, protože modré světlo narušuje produkci melatoninu.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  <a:p>
            <a:pPr algn="just">
              <a:lnSpc>
                <a:spcPts val="2800"/>
              </a:lnSpc>
            </a:pP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6937236"/>
            <a:ext cx="70079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02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2865" y="7179014"/>
            <a:ext cx="7997832" cy="2079286"/>
            <a:chOff x="0" y="0"/>
            <a:chExt cx="10663775" cy="2772381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5616" r="0" b="15386"/>
            <a:stretch>
              <a:fillRect/>
            </a:stretch>
          </p:blipFill>
          <p:spPr>
            <a:xfrm flipH="false" flipV="false">
              <a:off x="0" y="0"/>
              <a:ext cx="10663775" cy="2772381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10259470" y="1259796"/>
            <a:ext cx="6999830" cy="2560719"/>
            <a:chOff x="0" y="0"/>
            <a:chExt cx="9333107" cy="3414292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0" t="23618" r="0" b="23618"/>
            <a:stretch>
              <a:fillRect/>
            </a:stretch>
          </p:blipFill>
          <p:spPr>
            <a:xfrm flipH="false" flipV="false">
              <a:off x="0" y="0"/>
              <a:ext cx="9333107" cy="3414292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-10800000">
            <a:off x="2745840" y="653135"/>
            <a:ext cx="3065436" cy="1213322"/>
            <a:chOff x="0" y="0"/>
            <a:chExt cx="807358" cy="31955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07358" cy="319558"/>
            </a:xfrm>
            <a:custGeom>
              <a:avLst/>
              <a:gdLst/>
              <a:ahLst/>
              <a:cxnLst/>
              <a:rect r="r" b="b" t="t" l="l"/>
              <a:pathLst>
                <a:path h="319558" w="807358">
                  <a:moveTo>
                    <a:pt x="0" y="0"/>
                  </a:moveTo>
                  <a:lnTo>
                    <a:pt x="807358" y="0"/>
                  </a:lnTo>
                  <a:lnTo>
                    <a:pt x="807358" y="319558"/>
                  </a:lnTo>
                  <a:lnTo>
                    <a:pt x="0" y="319558"/>
                  </a:lnTo>
                  <a:close/>
                </a:path>
              </a:pathLst>
            </a:custGeom>
            <a:gradFill rotWithShape="true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807358" cy="3671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2012610"/>
            <a:ext cx="70079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04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609868" y="4088165"/>
            <a:ext cx="6649432" cy="493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Opar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-  je virové onemocnění způsobené virem HSV-1.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Projevuje se bolestivými puchýřky na rtech, kolem úst, někdy i v nose či na bradě. Poznáte to, že vás začne v tom místě pnout, brnět nebo svědit. V takovém případě nechotě na kosmetiku, k zubaři ani na dentál.hygienu. Může za to: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Oslabená imunita – po nemoci či při horečce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Sluněnní- UV záření může opar aktivovat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Stres,vyčerpání nebo únava –  může být spouštěčem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Kontakt s nakaženým nebo s předmětem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-Péče: Antivirotické masti v lékarně, Tea tree olej či zinková mast.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Opar: Nestrhávejte, nepropichujte a po vytvoření strupu můžete za 14 dní kamkoliv.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962025"/>
            <a:ext cx="43630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ZAJÍMAVOSTI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29495" y="2012610"/>
            <a:ext cx="7886746" cy="246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Vyskočí mi pupínek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-  pokud má bílou hlavičku ( bez bolesti při dotyku) - vydesinfikovat si ruce DESPREJEM a jemně vytlačit, opět vydesinfikovat a požit ZINKOVOU MAST.  V žádném případě nemačkáke pupínky , které jsou červené a maji podobu rašícího rohu.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Červené pupínky- jsou plné zánětu a jak to zmáčknete vše se dostane do krev. řečiště. To způsobí roznešení po obličeji.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39020" y="4652643"/>
            <a:ext cx="7886746" cy="2111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Alergická reakce-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poznáte jí okamžitě a to následným projevem. Štípání, svědění, pálení, pocit horka a tohle vše se ze sekundy na sekundu stupňuje. V takovým případě přípravek nevyhovuje. Opláchnout vodou, tonizovat a případně chladit. U značky EBERLIN je začervenání a mírné štipkání v pořádku, protože nestoupá reakce.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4616130"/>
            <a:ext cx="70079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05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909072" y="4088165"/>
            <a:ext cx="70079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06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98276" y="1330325"/>
            <a:ext cx="7997832" cy="3591284"/>
            <a:chOff x="0" y="0"/>
            <a:chExt cx="10663775" cy="4788379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264" r="0" b="53832"/>
            <a:stretch>
              <a:fillRect/>
            </a:stretch>
          </p:blipFill>
          <p:spPr>
            <a:xfrm flipH="false" flipV="false">
              <a:off x="0" y="0"/>
              <a:ext cx="10663775" cy="4788379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-10800000">
            <a:off x="2745840" y="653135"/>
            <a:ext cx="3065436" cy="1213322"/>
            <a:chOff x="0" y="0"/>
            <a:chExt cx="807358" cy="31955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7358" cy="319558"/>
            </a:xfrm>
            <a:custGeom>
              <a:avLst/>
              <a:gdLst/>
              <a:ahLst/>
              <a:cxnLst/>
              <a:rect r="r" b="b" t="t" l="l"/>
              <a:pathLst>
                <a:path h="319558" w="807358">
                  <a:moveTo>
                    <a:pt x="0" y="0"/>
                  </a:moveTo>
                  <a:lnTo>
                    <a:pt x="807358" y="0"/>
                  </a:lnTo>
                  <a:lnTo>
                    <a:pt x="807358" y="319558"/>
                  </a:lnTo>
                  <a:lnTo>
                    <a:pt x="0" y="319558"/>
                  </a:lnTo>
                  <a:close/>
                </a:path>
              </a:pathLst>
            </a:custGeom>
            <a:gradFill rotWithShape="true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807358" cy="3671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1946982"/>
            <a:ext cx="70079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07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962025"/>
            <a:ext cx="436309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ZAJÍMAVOSTI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698276" y="6198118"/>
            <a:ext cx="7886746" cy="140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Depilace </a:t>
            </a: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-  po depilaci může být pleť zarudlá a citlivá. Nasledující den se můžou objevit malé vodnaté pupínky v místě strhnutí. Je to obraná reakce kůže. Nevymačkávejte, vyhýbejte se slunci ať nevznikou pigmentový skvrny. BACHA NA TO.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997481" y="6198118"/>
            <a:ext cx="70079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08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2810235"/>
            <a:ext cx="7886746" cy="2111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Černé tečky: 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Jsou to ucpané póry směsí mazu, odumřelých buněk a nečistot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Tmavá barva vzniká oxidací mazu na povrchu pleti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Často vznikají v T-zóně (nos, čelo, brada)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Jsou víc vystouplé, tvrdší a dají se manuálně odstranit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Pokud se zanítí, mohou se proměnit v pupínek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96434" y="5095875"/>
            <a:ext cx="7886746" cy="246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Mazové filamenty: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Jsou přirozenou součástí pleti – nejsou to nečistoty ani pupínky!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Vypadají jako jemné šedé nebo nažloutlé čárky v pórech (hlavně na nose)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Slouží k odvodu mazu z mazových žláz na povrch pleti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Každý je má – i lidé s perfektní pletí!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• Není cílem je „vymáčknout“ – vždy se vrátí zpět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77860" y="2020008"/>
            <a:ext cx="7886746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Rozdíl černé tečky(komedony) a mazové filamenty: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8135787"/>
            <a:ext cx="7886746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Černá tečka = problém, který se řeší.</a:t>
            </a: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Mazový filament = součást zdravé pleti.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73295" y="2216193"/>
            <a:ext cx="4263880" cy="4967928"/>
            <a:chOff x="0" y="0"/>
            <a:chExt cx="5685173" cy="6623904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0" r="0" b="12616"/>
            <a:stretch>
              <a:fillRect/>
            </a:stretch>
          </p:blipFill>
          <p:spPr>
            <a:xfrm flipH="false" flipV="false">
              <a:off x="0" y="0"/>
              <a:ext cx="5685173" cy="6623904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1653543" y="5903090"/>
            <a:ext cx="2473583" cy="2473583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7280427" y="6130021"/>
            <a:ext cx="9706070" cy="105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Chceš si tento e-book uložit nebo sdílet s kamarádkou? Naskenuj kód a máš ho vždy po ruce.</a:t>
            </a:r>
          </a:p>
          <a:p>
            <a:pPr algn="l">
              <a:lnSpc>
                <a:spcPts val="2800"/>
              </a:lnSpc>
            </a:pP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3373304" y="6774918"/>
            <a:ext cx="2411730" cy="2411730"/>
          </a:xfrm>
          <a:prstGeom prst="rect">
            <a:avLst/>
          </a:prstGeom>
        </p:spPr>
      </p:pic>
      <p:sp>
        <p:nvSpPr>
          <p:cNvPr name="Freeform 8" id="8"/>
          <p:cNvSpPr/>
          <p:nvPr/>
        </p:nvSpPr>
        <p:spPr>
          <a:xfrm flipH="false" flipV="false" rot="0">
            <a:off x="13574281" y="6524668"/>
            <a:ext cx="2903837" cy="2461002"/>
          </a:xfrm>
          <a:custGeom>
            <a:avLst/>
            <a:gdLst/>
            <a:ahLst/>
            <a:cxnLst/>
            <a:rect r="r" b="b" t="t" l="l"/>
            <a:pathLst>
              <a:path h="2461002" w="2903837">
                <a:moveTo>
                  <a:pt x="0" y="0"/>
                </a:moveTo>
                <a:lnTo>
                  <a:pt x="2903837" y="0"/>
                </a:lnTo>
                <a:lnTo>
                  <a:pt x="2903837" y="2461002"/>
                </a:lnTo>
                <a:lnTo>
                  <a:pt x="0" y="24610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144000" y="3147490"/>
            <a:ext cx="214954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E-mail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341363" y="3147490"/>
            <a:ext cx="536230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studio_nv@aol.com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144000" y="3613193"/>
            <a:ext cx="214954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Web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341363" y="3613193"/>
            <a:ext cx="536230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www.studionv.cz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144000" y="4076743"/>
            <a:ext cx="214954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Phone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293547" y="4076743"/>
            <a:ext cx="536230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+420 602 202 783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144000" y="4499018"/>
            <a:ext cx="2149547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Address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293547" y="4499018"/>
            <a:ext cx="536230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Tovární 1112, Chrudim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280427" y="1495468"/>
            <a:ext cx="6293854" cy="137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ZPRACOVALA NIKOL FELKL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705987" y="2178093"/>
            <a:ext cx="4081111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100"/>
              </a:lnSpc>
            </a:pPr>
            <a:r>
              <a:rPr lang="en-US" sz="15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Majitelka kosmetického salonu STUDIO NV</a:t>
            </a:r>
          </a:p>
          <a:p>
            <a:pPr algn="just">
              <a:lnSpc>
                <a:spcPts val="2100"/>
              </a:lnSpc>
            </a:pPr>
            <a:r>
              <a:rPr lang="en-US" sz="15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TOP salon Eberlin Biocosmetic 2024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705234" y="7933157"/>
            <a:ext cx="9706070" cy="105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u="sng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  <a:hlinkClick r:id="rId7" tooltip="https://www.canva.com/design/DAG6NKQFnLQ/F4oz_wsIcf5xlkFAmdm3xQ/view"/>
              </a:rPr>
              <a:t>Chceš si tento e-book uložit nebo sdílet s kamarádkou? Naskenuj kód a máš ho vždy po ruce.</a:t>
            </a:r>
          </a:p>
          <a:p>
            <a:pPr algn="l">
              <a:lnSpc>
                <a:spcPts val="280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DAGgG_isDpA</dc:identifier>
  <dcterms:modified xsi:type="dcterms:W3CDTF">2011-08-01T06:04:30Z</dcterms:modified>
  <cp:revision>1</cp:revision>
  <dc:title>Minimalist Beige Cream Brand Proposal Presentation</dc:title>
</cp:coreProperties>
</file>